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08" r:id="rId3"/>
    <p:sldId id="285" r:id="rId4"/>
    <p:sldId id="293" r:id="rId5"/>
    <p:sldId id="263" r:id="rId6"/>
    <p:sldId id="309" r:id="rId7"/>
    <p:sldId id="271" r:id="rId8"/>
    <p:sldId id="310" r:id="rId9"/>
    <p:sldId id="311" r:id="rId10"/>
    <p:sldId id="268" r:id="rId11"/>
    <p:sldId id="278" r:id="rId12"/>
  </p:sldIdLst>
  <p:sldSz cx="9321800" cy="7315200"/>
  <p:notesSz cx="7010400" cy="9296400"/>
  <p:defaultTextStyle>
    <a:defPPr>
      <a:defRPr lang="es-ES"/>
    </a:defPPr>
    <a:lvl1pPr algn="l" defTabSz="474663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74663" indent="-17463" algn="l" defTabSz="474663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49325" indent="-34925" algn="l" defTabSz="474663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425575" indent="-53975" algn="l" defTabSz="474663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900238" indent="-71438" algn="l" defTabSz="474663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5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9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4C"/>
    <a:srgbClr val="696969"/>
    <a:srgbClr val="006633"/>
    <a:srgbClr val="4FAF60"/>
    <a:srgbClr val="006666"/>
    <a:srgbClr val="00482D"/>
    <a:srgbClr val="003829"/>
    <a:srgbClr val="FFFFFF"/>
    <a:srgbClr val="FF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94650"/>
  </p:normalViewPr>
  <p:slideViewPr>
    <p:cSldViewPr snapToGrid="0" snapToObjects="1">
      <p:cViewPr varScale="1">
        <p:scale>
          <a:sx n="112" d="100"/>
          <a:sy n="112" d="100"/>
        </p:scale>
        <p:origin x="1760" y="200"/>
      </p:cViewPr>
      <p:guideLst>
        <p:guide orient="horz" pos="2304"/>
        <p:guide pos="2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s-ES_tradnl" altLang="es-MX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5A017CF7-13C9-744E-986E-1A9FEF48BDB8}" type="datetime1">
              <a:rPr lang="es-ES_tradnl"/>
              <a:pPr/>
              <a:t>10/2/22</a:t>
            </a:fld>
            <a:endParaRPr lang="es-ES_tradnl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4288" y="696913"/>
            <a:ext cx="44418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s-ES_tradnl" altLang="es-MX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4BBBEC86-7AFA-2345-B9AC-0A8D59D295BE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52805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MS PGothic" charset="0"/>
      </a:defRPr>
    </a:lvl1pPr>
    <a:lvl2pPr marL="4746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MS PGothic" charset="0"/>
      </a:defRPr>
    </a:lvl2pPr>
    <a:lvl3pPr marL="9493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MS PGothic" charset="0"/>
      </a:defRPr>
    </a:lvl3pPr>
    <a:lvl4pPr marL="142557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MS PGothic" charset="0"/>
      </a:defRPr>
    </a:lvl4pPr>
    <a:lvl5pPr marL="19002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MS PGothic" charset="0"/>
      </a:defRPr>
    </a:lvl5pPr>
    <a:lvl6pPr marL="2376526" algn="l" defTabSz="475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1831" algn="l" defTabSz="475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27136" algn="l" defTabSz="475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2441" algn="l" defTabSz="475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1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32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s-ES_tradnl" dirty="0" err="1">
                <a:ea typeface="MS PGothic" charset="0"/>
              </a:rPr>
              <a:t>Bullets</a:t>
            </a:r>
            <a:r>
              <a:rPr lang="es-ES_tradnl" dirty="0">
                <a:ea typeface="MS PGothic" charset="0"/>
              </a:rPr>
              <a:t>?</a:t>
            </a:r>
          </a:p>
          <a:p>
            <a:pPr eaLnBrk="1" hangingPunct="1"/>
            <a:endParaRPr lang="es-ES_tradnl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6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9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_trad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_trad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22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_tradnl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1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9135" y="2272454"/>
            <a:ext cx="7923530" cy="156802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8270" y="4145280"/>
            <a:ext cx="65252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5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FF0FB6-8A8A-934C-8355-6254BEF684C5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09A8-3598-FB4F-86C9-4793A1C642A6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433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18952-16A2-8149-B08A-16AF1099B66A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FB6F8-DAAD-CA4B-8850-52A6587F93C9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83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58305" y="292948"/>
            <a:ext cx="2097405" cy="6241627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66090" y="292948"/>
            <a:ext cx="6136852" cy="6241627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EFE768-DE45-A642-9FBF-56F43842F31F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14313-B985-8241-8036-0561956AE623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635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48D5B1-A437-7F47-A511-FDAABF74FBD5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ACBE0-6E6B-4348-9C38-E17C8DFDB490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801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358" y="4700694"/>
            <a:ext cx="792353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6358" y="3100495"/>
            <a:ext cx="792353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3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06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5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12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65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1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271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24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B3A1B-ADC0-D644-B78E-E63F9041E240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25BE-93AE-BE40-A890-16A1BFA6565B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45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66090" y="1706880"/>
            <a:ext cx="4117128" cy="48276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38582" y="1706880"/>
            <a:ext cx="4117128" cy="48276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E88860-F83D-B041-914F-B4951D2DADF0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6075E-F8F6-F14E-A065-246D7020DF7B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51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6090" y="1637454"/>
            <a:ext cx="411874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305" indent="0">
              <a:buNone/>
              <a:defRPr sz="2100" b="1"/>
            </a:lvl2pPr>
            <a:lvl3pPr marL="950610" indent="0">
              <a:buNone/>
              <a:defRPr sz="1900" b="1"/>
            </a:lvl3pPr>
            <a:lvl4pPr marL="1425915" indent="0">
              <a:buNone/>
              <a:defRPr sz="1700" b="1"/>
            </a:lvl4pPr>
            <a:lvl5pPr marL="1901220" indent="0">
              <a:buNone/>
              <a:defRPr sz="1700" b="1"/>
            </a:lvl5pPr>
            <a:lvl6pPr marL="2376526" indent="0">
              <a:buNone/>
              <a:defRPr sz="1700" b="1"/>
            </a:lvl6pPr>
            <a:lvl7pPr marL="2851831" indent="0">
              <a:buNone/>
              <a:defRPr sz="1700" b="1"/>
            </a:lvl7pPr>
            <a:lvl8pPr marL="3327136" indent="0">
              <a:buNone/>
              <a:defRPr sz="1700" b="1"/>
            </a:lvl8pPr>
            <a:lvl9pPr marL="3802441" indent="0">
              <a:buNone/>
              <a:defRPr sz="17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6090" y="2319867"/>
            <a:ext cx="411874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35345" y="1637454"/>
            <a:ext cx="4120365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305" indent="0">
              <a:buNone/>
              <a:defRPr sz="2100" b="1"/>
            </a:lvl2pPr>
            <a:lvl3pPr marL="950610" indent="0">
              <a:buNone/>
              <a:defRPr sz="1900" b="1"/>
            </a:lvl3pPr>
            <a:lvl4pPr marL="1425915" indent="0">
              <a:buNone/>
              <a:defRPr sz="1700" b="1"/>
            </a:lvl4pPr>
            <a:lvl5pPr marL="1901220" indent="0">
              <a:buNone/>
              <a:defRPr sz="1700" b="1"/>
            </a:lvl5pPr>
            <a:lvl6pPr marL="2376526" indent="0">
              <a:buNone/>
              <a:defRPr sz="1700" b="1"/>
            </a:lvl6pPr>
            <a:lvl7pPr marL="2851831" indent="0">
              <a:buNone/>
              <a:defRPr sz="1700" b="1"/>
            </a:lvl7pPr>
            <a:lvl8pPr marL="3327136" indent="0">
              <a:buNone/>
              <a:defRPr sz="1700" b="1"/>
            </a:lvl8pPr>
            <a:lvl9pPr marL="3802441" indent="0">
              <a:buNone/>
              <a:defRPr sz="17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735345" y="2319867"/>
            <a:ext cx="4120365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375C7-80F4-F84D-A705-654B78624E86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B5326-41B8-9948-A3F6-29CF1A115AB5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342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14291A-4E8A-9842-B275-7D285CAA1080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BC303-53F2-4B4D-834D-F0AB7C8F8A6F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35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5F6EBB-D012-A84A-9216-3033D1C0A66D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C2806-1905-C741-AD6E-8D551597375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259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090" y="291253"/>
            <a:ext cx="3066808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4565" y="291254"/>
            <a:ext cx="5211145" cy="624332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6090" y="1530774"/>
            <a:ext cx="3066808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75305" indent="0">
              <a:buNone/>
              <a:defRPr sz="1200"/>
            </a:lvl2pPr>
            <a:lvl3pPr marL="950610" indent="0">
              <a:buNone/>
              <a:defRPr sz="1000"/>
            </a:lvl3pPr>
            <a:lvl4pPr marL="1425915" indent="0">
              <a:buNone/>
              <a:defRPr sz="900"/>
            </a:lvl4pPr>
            <a:lvl5pPr marL="1901220" indent="0">
              <a:buNone/>
              <a:defRPr sz="900"/>
            </a:lvl5pPr>
            <a:lvl6pPr marL="2376526" indent="0">
              <a:buNone/>
              <a:defRPr sz="900"/>
            </a:lvl6pPr>
            <a:lvl7pPr marL="2851831" indent="0">
              <a:buNone/>
              <a:defRPr sz="900"/>
            </a:lvl7pPr>
            <a:lvl8pPr marL="3327136" indent="0">
              <a:buNone/>
              <a:defRPr sz="900"/>
            </a:lvl8pPr>
            <a:lvl9pPr marL="3802441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09753E-6A16-3F47-9A11-830F83E41DEF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AD2E-4CBD-D048-8D00-CEC2380F14BF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557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7138" y="5120640"/>
            <a:ext cx="559308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827138" y="653627"/>
            <a:ext cx="559308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305" indent="0">
              <a:buNone/>
              <a:defRPr sz="2900"/>
            </a:lvl2pPr>
            <a:lvl3pPr marL="950610" indent="0">
              <a:buNone/>
              <a:defRPr sz="2500"/>
            </a:lvl3pPr>
            <a:lvl4pPr marL="1425915" indent="0">
              <a:buNone/>
              <a:defRPr sz="2100"/>
            </a:lvl4pPr>
            <a:lvl5pPr marL="1901220" indent="0">
              <a:buNone/>
              <a:defRPr sz="2100"/>
            </a:lvl5pPr>
            <a:lvl6pPr marL="2376526" indent="0">
              <a:buNone/>
              <a:defRPr sz="2100"/>
            </a:lvl6pPr>
            <a:lvl7pPr marL="2851831" indent="0">
              <a:buNone/>
              <a:defRPr sz="2100"/>
            </a:lvl7pPr>
            <a:lvl8pPr marL="3327136" indent="0">
              <a:buNone/>
              <a:defRPr sz="2100"/>
            </a:lvl8pPr>
            <a:lvl9pPr marL="3802441" indent="0">
              <a:buNone/>
              <a:defRPr sz="2100"/>
            </a:lvl9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827138" y="5725161"/>
            <a:ext cx="559308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75305" indent="0">
              <a:buNone/>
              <a:defRPr sz="1200"/>
            </a:lvl2pPr>
            <a:lvl3pPr marL="950610" indent="0">
              <a:buNone/>
              <a:defRPr sz="1000"/>
            </a:lvl3pPr>
            <a:lvl4pPr marL="1425915" indent="0">
              <a:buNone/>
              <a:defRPr sz="900"/>
            </a:lvl4pPr>
            <a:lvl5pPr marL="1901220" indent="0">
              <a:buNone/>
              <a:defRPr sz="900"/>
            </a:lvl5pPr>
            <a:lvl6pPr marL="2376526" indent="0">
              <a:buNone/>
              <a:defRPr sz="900"/>
            </a:lvl6pPr>
            <a:lvl7pPr marL="2851831" indent="0">
              <a:buNone/>
              <a:defRPr sz="900"/>
            </a:lvl7pPr>
            <a:lvl8pPr marL="3327136" indent="0">
              <a:buNone/>
              <a:defRPr sz="900"/>
            </a:lvl8pPr>
            <a:lvl9pPr marL="3802441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A2C252-9769-504F-9154-69DA24493AEE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4B09A-3012-6344-846F-DD5322AA976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065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66725" y="293688"/>
            <a:ext cx="8388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061" tIns="47531" rIns="95061" bIns="475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66725" y="1706563"/>
            <a:ext cx="8388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061" tIns="47531" rIns="95061" bIns="475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6725" y="6780213"/>
            <a:ext cx="2174875" cy="388937"/>
          </a:xfrm>
          <a:prstGeom prst="rect">
            <a:avLst/>
          </a:prstGeom>
        </p:spPr>
        <p:txBody>
          <a:bodyPr vert="horz" wrap="square" lIns="95061" tIns="47531" rIns="95061" bIns="47531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FD90FDDF-0CBC-9340-B2F1-7A71CB88A693}" type="datetime1">
              <a:rPr lang="es-ES"/>
              <a:pPr/>
              <a:t>10/2/22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84525" y="6780213"/>
            <a:ext cx="2952750" cy="388937"/>
          </a:xfrm>
          <a:prstGeom prst="rect">
            <a:avLst/>
          </a:prstGeom>
        </p:spPr>
        <p:txBody>
          <a:bodyPr vert="horz" wrap="square" lIns="95061" tIns="47531" rIns="95061" bIns="47531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680200" y="6780213"/>
            <a:ext cx="2174875" cy="388937"/>
          </a:xfrm>
          <a:prstGeom prst="rect">
            <a:avLst/>
          </a:prstGeom>
        </p:spPr>
        <p:txBody>
          <a:bodyPr vert="horz" wrap="square" lIns="95061" tIns="47531" rIns="95061" bIns="47531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7E49AC10-7BEA-3F49-BC32-EAE20E1CCB19}" type="slidenum">
              <a:rPr lang="es-ES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46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746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746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746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746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75305" algn="ctr" defTabSz="475305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</a:defRPr>
      </a:lvl6pPr>
      <a:lvl7pPr marL="950610" algn="ctr" defTabSz="475305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</a:defRPr>
      </a:lvl7pPr>
      <a:lvl8pPr marL="1425915" algn="ctr" defTabSz="475305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</a:defRPr>
      </a:lvl8pPr>
      <a:lvl9pPr marL="1901220" algn="ctr" defTabSz="475305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55600" indent="-355600" algn="l" defTabSz="4746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71525" indent="-296863" algn="l" defTabSz="4746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87450" indent="-236538" algn="l" defTabSz="4746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62113" indent="-236538" algn="l" defTabSz="4746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38363" indent="-236538" algn="l" defTabSz="4746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614178" indent="-237653" algn="l" defTabSz="47530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9483" indent="-237653" algn="l" defTabSz="47530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88" indent="-237653" algn="l" defTabSz="47530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0094" indent="-237653" algn="l" defTabSz="47530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305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610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5915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220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26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1831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7136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2441" algn="l" defTabSz="4753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ortada_presentacion_it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1800" cy="73020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panoramica_mexico_bn.pn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351"/>
            <a:ext cx="9321800" cy="2349094"/>
          </a:xfrm>
          <a:prstGeom prst="rect">
            <a:avLst/>
          </a:prstGeom>
        </p:spPr>
      </p:pic>
      <p:pic>
        <p:nvPicPr>
          <p:cNvPr id="16386" name="Imagen 5" descr="stud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815975"/>
            <a:ext cx="93360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4561682" y="3257550"/>
            <a:ext cx="4906962" cy="3900488"/>
          </a:xfrm>
          <a:prstGeom prst="rect">
            <a:avLst/>
          </a:prstGeom>
          <a:solidFill>
            <a:srgbClr val="D9D9D9">
              <a:alpha val="59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 dirty="0">
              <a:solidFill>
                <a:srgbClr val="FFFFFF"/>
              </a:solidFill>
            </a:endParaRPr>
          </a:p>
        </p:txBody>
      </p:sp>
      <p:sp>
        <p:nvSpPr>
          <p:cNvPr id="16392" name="Rectangle 3"/>
          <p:cNvSpPr>
            <a:spLocks noChangeArrowheads="1"/>
          </p:cNvSpPr>
          <p:nvPr/>
        </p:nvSpPr>
        <p:spPr bwMode="auto">
          <a:xfrm>
            <a:off x="4860925" y="3535363"/>
            <a:ext cx="36528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8,000 annual flow in Continuous and Executive Education </a:t>
            </a:r>
          </a:p>
          <a:p>
            <a:endParaRPr lang="en-US" sz="17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endParaRPr lang="es-MX" sz="17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4926806" y="4199731"/>
            <a:ext cx="38830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25% of graduating class pursue graduate studies abroad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8.4% pursue PhD’s upon graduation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58% employed upon graduation</a:t>
            </a:r>
          </a:p>
        </p:txBody>
      </p:sp>
      <p:sp>
        <p:nvSpPr>
          <p:cNvPr id="38" name="Elipse 37"/>
          <p:cNvSpPr/>
          <p:nvPr/>
        </p:nvSpPr>
        <p:spPr>
          <a:xfrm>
            <a:off x="3987800" y="3802063"/>
            <a:ext cx="100013" cy="104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3987800" y="4854575"/>
            <a:ext cx="100013" cy="104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396" name="Rectangle 3"/>
          <p:cNvSpPr>
            <a:spLocks noChangeArrowheads="1"/>
          </p:cNvSpPr>
          <p:nvPr/>
        </p:nvSpPr>
        <p:spPr bwMode="auto">
          <a:xfrm>
            <a:off x="642938" y="3495674"/>
            <a:ext cx="4178300" cy="265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Enrollment</a:t>
            </a:r>
            <a:endParaRPr lang="es-MX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74662" lvl="1" indent="0"/>
            <a:r>
              <a:rPr lang="en-US" sz="1400" dirty="0">
                <a:solidFill>
                  <a:srgbClr val="006A4C"/>
                </a:solidFill>
                <a:latin typeface="Arial" charset="0"/>
                <a:ea typeface="ＭＳ Ｐゴシック" charset="0"/>
                <a:cs typeface="Arial" charset="0"/>
              </a:rPr>
              <a:t>Yearly intake of 1,500 students</a:t>
            </a:r>
          </a:p>
          <a:p>
            <a:pPr marL="474662" lvl="1" indent="0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indent="-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5,300 undergraduate students</a:t>
            </a:r>
          </a:p>
          <a:p>
            <a:pPr marL="474662" lvl="1" indent="0"/>
            <a:r>
              <a:rPr lang="en-US" sz="1400" dirty="0">
                <a:solidFill>
                  <a:srgbClr val="006A4C"/>
                </a:solidFill>
                <a:latin typeface="Arial" charset="0"/>
                <a:ea typeface="ＭＳ Ｐゴシック" charset="0"/>
                <a:cs typeface="Arial" charset="0"/>
              </a:rPr>
              <a:t>60% from Mexico City</a:t>
            </a:r>
            <a:endParaRPr lang="es-MX" sz="1400" dirty="0">
              <a:solidFill>
                <a:srgbClr val="006A4C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74662" lvl="1" indent="0"/>
            <a:r>
              <a:rPr lang="en-US" sz="1400" dirty="0">
                <a:solidFill>
                  <a:srgbClr val="006A4C"/>
                </a:solidFill>
                <a:latin typeface="Arial" charset="0"/>
                <a:ea typeface="ＭＳ Ｐゴシック" charset="0"/>
                <a:cs typeface="Arial" charset="0"/>
              </a:rPr>
              <a:t>40% from the rest of the country</a:t>
            </a:r>
          </a:p>
          <a:p>
            <a:pPr marL="474662" lvl="1" indent="-1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indent="-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700 graduate students</a:t>
            </a:r>
            <a:endParaRPr lang="es-MX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indent="-1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Students with a high academic profile</a:t>
            </a:r>
            <a:endParaRPr lang="es-MX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74662" lvl="1" indent="0"/>
            <a:r>
              <a:rPr lang="en-US" sz="1400" dirty="0">
                <a:solidFill>
                  <a:srgbClr val="006A4C"/>
                </a:solidFill>
                <a:latin typeface="Arial" charset="0"/>
                <a:ea typeface="ＭＳ Ｐゴシック" charset="0"/>
                <a:cs typeface="Arial" charset="0"/>
              </a:rPr>
              <a:t>1,380 SAT average</a:t>
            </a:r>
            <a:endParaRPr lang="es-MX" sz="1400" dirty="0">
              <a:solidFill>
                <a:srgbClr val="006A4C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1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indent="-1"/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561975" y="3621088"/>
            <a:ext cx="65088" cy="68262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61975" y="4254500"/>
            <a:ext cx="65088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4795838" y="3687763"/>
            <a:ext cx="65087" cy="68262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4795838" y="4975225"/>
            <a:ext cx="65087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ángulo 1">
            <a:extLst>
              <a:ext uri="{FF2B5EF4-FFF2-40B4-BE49-F238E27FC236}">
                <a16:creationId xmlns:a16="http://schemas.microsoft.com/office/drawing/2014/main" id="{50C36C09-69EB-404F-8E43-E257B56B4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542" y="261938"/>
            <a:ext cx="2315958" cy="4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OUR STUDENTS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Elipse 24"/>
          <p:cNvSpPr/>
          <p:nvPr/>
        </p:nvSpPr>
        <p:spPr>
          <a:xfrm>
            <a:off x="561975" y="5102225"/>
            <a:ext cx="65088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Elipse 24"/>
          <p:cNvSpPr/>
          <p:nvPr/>
        </p:nvSpPr>
        <p:spPr>
          <a:xfrm>
            <a:off x="571500" y="5559425"/>
            <a:ext cx="65088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Elipse 31"/>
          <p:cNvSpPr/>
          <p:nvPr/>
        </p:nvSpPr>
        <p:spPr>
          <a:xfrm>
            <a:off x="4833938" y="4346575"/>
            <a:ext cx="65087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Elipse 31"/>
          <p:cNvSpPr/>
          <p:nvPr/>
        </p:nvSpPr>
        <p:spPr>
          <a:xfrm>
            <a:off x="4805363" y="5365750"/>
            <a:ext cx="65087" cy="68263"/>
          </a:xfrm>
          <a:prstGeom prst="ellipse">
            <a:avLst/>
          </a:prstGeom>
          <a:solidFill>
            <a:srgbClr val="006A4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 descr="itam_hongko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1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n 1" descr="snta_tere2.png"/>
          <p:cNvPicPr>
            <a:picLocks noChangeAspect="1"/>
          </p:cNvPicPr>
          <p:nvPr/>
        </p:nvPicPr>
        <p:blipFill>
          <a:blip r:embed="rId3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6312"/>
            <a:ext cx="9321800" cy="308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ángulo 1"/>
          <p:cNvSpPr>
            <a:spLocks noChangeArrowheads="1"/>
          </p:cNvSpPr>
          <p:nvPr/>
        </p:nvSpPr>
        <p:spPr bwMode="auto">
          <a:xfrm>
            <a:off x="6397625" y="261938"/>
            <a:ext cx="25558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OUR INSTITUTION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  <p:pic>
        <p:nvPicPr>
          <p:cNvPr id="7174" name="Imagen 2" descr="santa-te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64" y="1093077"/>
            <a:ext cx="4734360" cy="26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2 Marcador de contenido"/>
          <p:cNvSpPr>
            <a:spLocks/>
          </p:cNvSpPr>
          <p:nvPr/>
        </p:nvSpPr>
        <p:spPr bwMode="auto">
          <a:xfrm>
            <a:off x="486958" y="1093076"/>
            <a:ext cx="3829050" cy="54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Commonly referred to as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ITAM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, the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Instituto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Tecnológico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Autónomo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 México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was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founded in 1946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, as an Economics' school under the leadership of distinguished industrialist, Mr. Raul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Bailleres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Private, non-denominational, non-profit  institution of higher education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supported completely by students fees and ´private contributions and governed by its own Board of Trustees.</a:t>
            </a: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Specialized in the social and managerial sciences and a leading institution in its areas of expertise.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It has curricular autonomy and official government recognition of all its programs.</a:t>
            </a: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Our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alumni network is one of our greatest assets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with a vast community of ITAM students playing a central role in government, business, finance, academia and social initiatives</a:t>
            </a:r>
            <a:r>
              <a:rPr lang="en-US" sz="1400" dirty="0">
                <a:solidFill>
                  <a:srgbClr val="595959"/>
                </a:solidFill>
                <a:latin typeface="Arial" charset="0"/>
                <a:cs typeface="Arial" charset="0"/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endParaRPr lang="en-US" sz="14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algn="just">
              <a:spcBef>
                <a:spcPct val="20000"/>
              </a:spcBef>
              <a:buClr>
                <a:srgbClr val="006633"/>
              </a:buClr>
              <a:buFont typeface="Arial" charset="0"/>
              <a:buNone/>
            </a:pPr>
            <a:endParaRPr lang="en-US" sz="1400" b="1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9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ctividades_it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934"/>
            <a:ext cx="9321800" cy="59844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61948" y="3844707"/>
            <a:ext cx="2359851" cy="3019720"/>
          </a:xfrm>
          <a:prstGeom prst="rect">
            <a:avLst/>
          </a:prstGeom>
          <a:solidFill>
            <a:srgbClr val="D9D9D9">
              <a:alpha val="8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7F7F7F"/>
              </a:solidFill>
            </a:endParaRP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6977630" y="4094985"/>
            <a:ext cx="2344170" cy="301972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ITAM’S campuses are located  in the picturesque southern part of Mexico City</a:t>
            </a:r>
          </a:p>
          <a:p>
            <a:pPr marL="171450" indent="-171450"/>
            <a:r>
              <a:rPr lang="en-US" sz="1200" dirty="0">
                <a:latin typeface="Arial"/>
                <a:ea typeface="MS PGothic" charset="0"/>
                <a:cs typeface="Arial"/>
              </a:rPr>
              <a:t>Separate campuses for Graduate and Undergraduate studies</a:t>
            </a:r>
          </a:p>
          <a:p>
            <a:pPr marL="171450" indent="-171450"/>
            <a:r>
              <a:rPr lang="en-US" sz="1200" dirty="0">
                <a:latin typeface="Arial"/>
                <a:ea typeface="MS PGothic" charset="0"/>
                <a:cs typeface="Arial"/>
              </a:rPr>
              <a:t>Easily accessible by public transportation</a:t>
            </a:r>
          </a:p>
          <a:p>
            <a:pPr marL="171450" indent="-171450"/>
            <a:r>
              <a:rPr lang="en-US" sz="1200" dirty="0">
                <a:latin typeface="Arial"/>
                <a:ea typeface="MS PGothic" charset="0"/>
                <a:cs typeface="Arial"/>
              </a:rPr>
              <a:t>Highly-secure, enclosed campuses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F3F74873-1A9A-4C1B-91E3-B505EDF9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804" y="261938"/>
            <a:ext cx="2389696" cy="4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OUR CAMPUSES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16488" y="242888"/>
            <a:ext cx="427926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pPr algn="r"/>
            <a:endParaRPr lang="es-MX" sz="20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894"/>
            <a:ext cx="9321800" cy="544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 descr="panoramica_mexico_bn.pn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511"/>
            <a:ext cx="9321800" cy="2349094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id="{2883F288-627F-4127-B237-4D5248651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153" y="261938"/>
            <a:ext cx="2524347" cy="4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FUTURE CAMPUS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1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noramica_mexico_bn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068"/>
            <a:ext cx="9321800" cy="2349094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1190" y="934086"/>
            <a:ext cx="35052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200" b="1" dirty="0">
                <a:solidFill>
                  <a:srgbClr val="006A4C"/>
                </a:solidFill>
                <a:latin typeface="Arial" charset="0"/>
                <a:cs typeface="Arial" charset="0"/>
              </a:rPr>
              <a:t>UNDERGRADUATE </a:t>
            </a:r>
            <a:endParaRPr lang="es-MX" sz="1200" b="1" dirty="0">
              <a:solidFill>
                <a:srgbClr val="006A4C"/>
              </a:solidFill>
              <a:latin typeface="Arial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Economics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Law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Political Science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International Relations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Accounting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Business Administration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Finance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Actuarial Science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Applied Mathematics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Business Engineering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Computing Engineering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Industrial Engineering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Mechatronics Engineering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Telecommunications Engineering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41190" y="3810115"/>
            <a:ext cx="39497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200" b="1" dirty="0">
                <a:solidFill>
                  <a:srgbClr val="006A4C"/>
                </a:solidFill>
                <a:latin typeface="Arial" charset="0"/>
                <a:cs typeface="Arial" charset="0"/>
              </a:rPr>
              <a:t>MASTERS </a:t>
            </a: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cs typeface="Arial" charset="0"/>
              </a:rPr>
              <a:t>Administrative Law and Regulation</a:t>
            </a:r>
            <a:endParaRPr lang="es-MX" sz="1200" dirty="0">
              <a:latin typeface="Arial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Human Rights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Economic Theory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Economics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Public Policy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Accounting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Business Administration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Executive MBA</a:t>
            </a: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Finance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677025" y="3911600"/>
            <a:ext cx="20669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200" b="1" dirty="0">
                <a:solidFill>
                  <a:srgbClr val="006A4C"/>
                </a:solidFill>
                <a:latin typeface="Arial" charset="0"/>
                <a:cs typeface="Arial" charset="0"/>
              </a:rPr>
              <a:t>Ph. D. PROGRAMS</a:t>
            </a:r>
            <a:endParaRPr lang="es-MX" sz="1200" b="1" dirty="0">
              <a:solidFill>
                <a:srgbClr val="006A4C"/>
              </a:solidFill>
              <a:latin typeface="Arial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Wingdings" panose="05000000000000000000" pitchFamily="2" charset="2"/>
              <a:buChar char="q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Economics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6677024" y="4459753"/>
            <a:ext cx="28638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200" b="1" dirty="0">
                <a:solidFill>
                  <a:srgbClr val="006A4C"/>
                </a:solidFill>
                <a:latin typeface="Arial" charset="0"/>
                <a:cs typeface="Arial" charset="0"/>
              </a:rPr>
              <a:t>UNIVERSITY EXTENSION</a:t>
            </a:r>
          </a:p>
          <a:p>
            <a:pPr marL="646113" lvl="1" indent="-171450">
              <a:buClr>
                <a:srgbClr val="00663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Executive Education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Executive Seminars 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646113" lvl="1" indent="-171450">
              <a:buClr>
                <a:srgbClr val="00663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Special Courses</a:t>
            </a:r>
            <a:endParaRPr lang="es-MX" sz="12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1271" name="Imagen 7" descr="itamita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934085"/>
            <a:ext cx="508158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2876550" y="3996646"/>
            <a:ext cx="380047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International Management </a:t>
            </a:r>
            <a:endParaRPr lang="es-MX" sz="1200" dirty="0">
              <a:latin typeface="Arial" charset="0"/>
              <a:ea typeface="ＭＳ Ｐゴシック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Marketing</a:t>
            </a:r>
            <a:endParaRPr lang="es-MX" sz="1200" dirty="0">
              <a:latin typeface="Arial" charset="0"/>
              <a:ea typeface="ＭＳ Ｐゴシック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Data Science</a:t>
            </a:r>
            <a:endParaRPr lang="es-MX" sz="1200" dirty="0">
              <a:latin typeface="Arial" charset="0"/>
              <a:ea typeface="ＭＳ Ｐゴシック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Insurance</a:t>
            </a:r>
            <a:r>
              <a:rPr lang="es-MX" sz="1200" dirty="0">
                <a:latin typeface="Arial" charset="0"/>
                <a:ea typeface="ＭＳ Ｐゴシック" charset="0"/>
              </a:rPr>
              <a:t> and </a:t>
            </a:r>
            <a:r>
              <a:rPr lang="en-US" sz="1200" dirty="0">
                <a:latin typeface="Arial" charset="0"/>
                <a:ea typeface="ＭＳ Ｐゴシック" charset="0"/>
              </a:rPr>
              <a:t>Risk Management</a:t>
            </a:r>
            <a:endParaRPr lang="es-MX" sz="1200" dirty="0">
              <a:latin typeface="Arial" charset="0"/>
              <a:ea typeface="ＭＳ Ｐゴシック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Computer Science</a:t>
            </a:r>
            <a:endParaRPr lang="es-MX" sz="1200" dirty="0">
              <a:latin typeface="Arial" charset="0"/>
              <a:ea typeface="ＭＳ Ｐゴシック" charset="0"/>
            </a:endParaRPr>
          </a:p>
          <a:p>
            <a:pPr marL="646113" lvl="1" indent="-171450">
              <a:buClr>
                <a:srgbClr val="00663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charset="0"/>
                <a:ea typeface="ＭＳ Ｐゴシック" charset="0"/>
              </a:rPr>
              <a:t>Information and Management Technologies </a:t>
            </a:r>
            <a:endParaRPr lang="es-MX" sz="1200" dirty="0">
              <a:latin typeface="Arial" charset="0"/>
              <a:ea typeface="ＭＳ Ｐゴシック" charset="0"/>
            </a:endParaRPr>
          </a:p>
        </p:txBody>
      </p:sp>
      <p:sp>
        <p:nvSpPr>
          <p:cNvPr id="10" name="Rectángulo 1">
            <a:extLst>
              <a:ext uri="{FF2B5EF4-FFF2-40B4-BE49-F238E27FC236}">
                <a16:creationId xmlns:a16="http://schemas.microsoft.com/office/drawing/2014/main" id="{6F27C7BB-612D-4676-A91E-574B14C5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695" y="261938"/>
            <a:ext cx="3301805" cy="4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ACADEMIC PROGRAMS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n 2" descr="snta_tere.png"/>
          <p:cNvPicPr>
            <a:picLocks noChangeAspect="1"/>
          </p:cNvPicPr>
          <p:nvPr/>
        </p:nvPicPr>
        <p:blipFill>
          <a:blip r:embed="rId3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5" y="5357222"/>
            <a:ext cx="9321800" cy="187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230688" y="856091"/>
            <a:ext cx="4897437" cy="3542661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5061" tIns="47531" rIns="95061" bIns="47531" anchor="ctr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>
              <a:solidFill>
                <a:srgbClr val="FFFFFF"/>
              </a:solidFill>
            </a:endParaRPr>
          </a:p>
        </p:txBody>
      </p:sp>
      <p:sp>
        <p:nvSpPr>
          <p:cNvPr id="12292" name="CuadroTexto 3"/>
          <p:cNvSpPr txBox="1">
            <a:spLocks noChangeArrowheads="1"/>
          </p:cNvSpPr>
          <p:nvPr/>
        </p:nvSpPr>
        <p:spPr bwMode="auto">
          <a:xfrm>
            <a:off x="4538662" y="3773987"/>
            <a:ext cx="4589463" cy="3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>
            <a:spAutoFit/>
          </a:bodyPr>
          <a:lstStyle>
            <a:lvl1pPr>
              <a:defRPr sz="3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/>
            <a:endParaRPr lang="en-US" sz="1500" dirty="0">
              <a:solidFill>
                <a:srgbClr val="696969"/>
              </a:solidFill>
              <a:latin typeface="Arial" charset="0"/>
              <a:cs typeface="Arial" charset="0"/>
            </a:endParaRPr>
          </a:p>
          <a:p>
            <a:pPr lvl="4" algn="just">
              <a:buFont typeface="Arial" charset="0"/>
              <a:buChar char="•"/>
            </a:pPr>
            <a:endParaRPr lang="en-US" sz="200" dirty="0">
              <a:latin typeface="Arial" charset="0"/>
              <a:cs typeface="Arial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6380480" y="223838"/>
            <a:ext cx="256825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pPr algn="r"/>
            <a:r>
              <a:rPr lang="es-MX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ACCREDITATION</a:t>
            </a:r>
          </a:p>
        </p:txBody>
      </p:sp>
      <p:pic>
        <p:nvPicPr>
          <p:cNvPr id="12295" name="Imagen 1" descr="reconocimient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3" y="904215"/>
            <a:ext cx="3740151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accreditation_it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6" y="5357222"/>
            <a:ext cx="7954224" cy="1661791"/>
          </a:xfrm>
          <a:prstGeom prst="rect">
            <a:avLst/>
          </a:prstGeom>
        </p:spPr>
      </p:pic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4384674" y="948210"/>
            <a:ext cx="4589463" cy="335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>
            <a:spAutoFit/>
          </a:bodyPr>
          <a:lstStyle>
            <a:lvl1pPr>
              <a:defRPr sz="3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74663" eaLnBrk="0" fontAlgn="base" hangingPunct="0">
              <a:spcAft>
                <a:spcPct val="0"/>
              </a:spcAft>
              <a:buFont typeface="Arial" charset="0"/>
              <a:buChar char="»"/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en-US" sz="1500" b="1" dirty="0">
                <a:solidFill>
                  <a:srgbClr val="006A4C"/>
                </a:solidFill>
                <a:latin typeface="Arial" charset="0"/>
                <a:cs typeface="Arial" charset="0"/>
              </a:rPr>
              <a:t>AMONG OTHERS:</a:t>
            </a:r>
            <a:endParaRPr lang="es-MX" sz="1500" b="1" dirty="0">
              <a:solidFill>
                <a:srgbClr val="006A4C"/>
              </a:solidFill>
              <a:latin typeface="Arial" charset="0"/>
              <a:cs typeface="Arial" charset="0"/>
            </a:endParaRPr>
          </a:p>
          <a:p>
            <a:pPr algn="just">
              <a:buFont typeface="Arial" charset="0"/>
              <a:buChar char="•"/>
            </a:pPr>
            <a:endParaRPr lang="en-US" sz="1500" dirty="0">
              <a:solidFill>
                <a:srgbClr val="696969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latin typeface="Arial" charset="0"/>
                <a:cs typeface="Arial" charset="0"/>
              </a:rPr>
              <a:t>All ITAM undergraduate, masters and specialization programs are fully recognized and registered with the Mexican Ministry of Education</a:t>
            </a:r>
          </a:p>
          <a:p>
            <a:pPr algn="just"/>
            <a:endParaRPr lang="en-US" sz="1400" dirty="0"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latin typeface="Arial" charset="0"/>
                <a:cs typeface="Arial" charset="0"/>
              </a:rPr>
              <a:t>Fully accredited under the Federation of Private Institutions of Higher Education (FIMPES)</a:t>
            </a:r>
          </a:p>
          <a:p>
            <a:pPr algn="just"/>
            <a:endParaRPr lang="es-MX" sz="1400" dirty="0"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latin typeface="Arial" charset="0"/>
                <a:cs typeface="Arial" charset="0"/>
              </a:rPr>
              <a:t>Our Business School </a:t>
            </a:r>
            <a:r>
              <a:rPr lang="es-MX" sz="1400" dirty="0">
                <a:latin typeface="Arial" charset="0"/>
                <a:cs typeface="Arial" charset="0"/>
              </a:rPr>
              <a:t>holds the Triple Crown </a:t>
            </a:r>
            <a:r>
              <a:rPr lang="es-MX" sz="1400" dirty="0" err="1">
                <a:latin typeface="Arial" charset="0"/>
                <a:cs typeface="Arial" charset="0"/>
              </a:rPr>
              <a:t>Accreditation</a:t>
            </a:r>
            <a:endParaRPr lang="es-MX" sz="1400" dirty="0">
              <a:latin typeface="Arial" charset="0"/>
              <a:cs typeface="Arial" charset="0"/>
            </a:endParaRPr>
          </a:p>
          <a:p>
            <a:pPr algn="just"/>
            <a:endParaRPr lang="es-MX" sz="1400" dirty="0">
              <a:latin typeface="Arial" charset="0"/>
              <a:cs typeface="Arial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Industrial Engineering, Mechatronics Engineering and Computer Engineering programs accredited by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cs typeface="Arial" charset="0"/>
              </a:rPr>
              <a:t>ABET</a:t>
            </a:r>
            <a:endParaRPr lang="es-MX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buFont typeface="Arial" charset="0"/>
              <a:buChar char="•"/>
            </a:pPr>
            <a:endParaRPr lang="es-MX" sz="1400" dirty="0">
              <a:latin typeface="Arial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8662" y="4484733"/>
            <a:ext cx="771525" cy="809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272" y="4484733"/>
            <a:ext cx="962025" cy="6953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0087" y="4485517"/>
            <a:ext cx="1924050" cy="657225"/>
          </a:xfrm>
          <a:prstGeom prst="rect">
            <a:avLst/>
          </a:prstGeom>
        </p:spPr>
      </p:pic>
      <p:pic>
        <p:nvPicPr>
          <p:cNvPr id="2050" name="Picture 2" descr="Resultado de imagen para FIMP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7" y="3707667"/>
            <a:ext cx="2752221" cy="16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99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snta_tere2.png"/>
          <p:cNvPicPr>
            <a:picLocks noChangeAspect="1"/>
          </p:cNvPicPr>
          <p:nvPr/>
        </p:nvPicPr>
        <p:blipFill>
          <a:blip r:embed="rId3">
            <a:lum bright="-20000" contrast="-20000"/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980379"/>
            <a:ext cx="9321801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7" y="3996905"/>
            <a:ext cx="3749833" cy="2551209"/>
          </a:xfrm>
          <a:prstGeom prst="rect">
            <a:avLst/>
          </a:prstGeom>
          <a:noFill/>
          <a:ln>
            <a:solidFill>
              <a:srgbClr val="006633"/>
            </a:solidFill>
          </a:ln>
          <a:effectLst/>
        </p:spPr>
      </p:pic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207354" y="3265301"/>
            <a:ext cx="3749038" cy="380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endParaRPr lang="en-US" sz="127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222 full time faculty members</a:t>
            </a:r>
            <a:endParaRPr lang="es-MX" sz="127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60413" lvl="1" indent="-285750">
              <a:buFont typeface="Arial"/>
              <a:buChar char="•"/>
            </a:pPr>
            <a:r>
              <a:rPr lang="en-US" sz="1270" b="1" dirty="0">
                <a:solidFill>
                  <a:srgbClr val="006A4C"/>
                </a:solidFill>
                <a:latin typeface="Arial" charset="0"/>
                <a:cs typeface="Arial" charset="0"/>
              </a:rPr>
              <a:t>77% </a:t>
            </a:r>
            <a:r>
              <a:rPr lang="en-US" sz="1270" dirty="0">
                <a:solidFill>
                  <a:srgbClr val="006A4C"/>
                </a:solidFill>
                <a:latin typeface="Arial" charset="0"/>
                <a:cs typeface="Arial" charset="0"/>
              </a:rPr>
              <a:t> with doctoral degree</a:t>
            </a:r>
            <a:endParaRPr lang="es-MX" sz="1270" dirty="0">
              <a:solidFill>
                <a:srgbClr val="006A4C"/>
              </a:solidFill>
              <a:latin typeface="Arial" charset="0"/>
              <a:cs typeface="Arial" charset="0"/>
            </a:endParaRPr>
          </a:p>
          <a:p>
            <a:pPr marL="760413" lvl="1" indent="-285750">
              <a:buFont typeface="Arial"/>
              <a:buChar char="•"/>
            </a:pPr>
            <a:r>
              <a:rPr lang="en-US" sz="1270" b="1" dirty="0">
                <a:solidFill>
                  <a:srgbClr val="006A4C"/>
                </a:solidFill>
                <a:latin typeface="Arial" charset="0"/>
                <a:cs typeface="Arial" charset="0"/>
              </a:rPr>
              <a:t>45%  </a:t>
            </a:r>
            <a:r>
              <a:rPr lang="en-US" sz="1270" dirty="0">
                <a:solidFill>
                  <a:srgbClr val="006A4C"/>
                </a:solidFill>
                <a:latin typeface="Arial" charset="0"/>
                <a:cs typeface="Arial" charset="0"/>
              </a:rPr>
              <a:t>belong to the prestigious Mexican System of Researchers (SNI)</a:t>
            </a:r>
          </a:p>
          <a:p>
            <a:pPr marL="760413" lvl="1" indent="-285750">
              <a:buFont typeface="Arial"/>
              <a:buChar char="•"/>
            </a:pPr>
            <a:r>
              <a:rPr lang="es-MX" sz="1270" b="1" dirty="0">
                <a:solidFill>
                  <a:srgbClr val="006A4C"/>
                </a:solidFill>
                <a:latin typeface="Arial" charset="0"/>
                <a:cs typeface="Arial" charset="0"/>
              </a:rPr>
              <a:t>26.4% </a:t>
            </a:r>
            <a:r>
              <a:rPr lang="es-MX" sz="1270" dirty="0">
                <a:solidFill>
                  <a:srgbClr val="006A4C"/>
                </a:solidFill>
                <a:latin typeface="Arial" charset="0"/>
                <a:cs typeface="Arial" charset="0"/>
              </a:rPr>
              <a:t>International </a:t>
            </a:r>
            <a:r>
              <a:rPr lang="es-MX" sz="1270" dirty="0" err="1">
                <a:solidFill>
                  <a:srgbClr val="006A4C"/>
                </a:solidFill>
                <a:latin typeface="Arial" charset="0"/>
                <a:cs typeface="Arial" charset="0"/>
              </a:rPr>
              <a:t>Faculty</a:t>
            </a:r>
            <a:endParaRPr lang="es-MX" sz="1270" dirty="0">
              <a:solidFill>
                <a:srgbClr val="006A4C"/>
              </a:solidFill>
              <a:latin typeface="Arial" charset="0"/>
              <a:cs typeface="Arial" charset="0"/>
            </a:endParaRPr>
          </a:p>
          <a:p>
            <a:pPr marL="760413" lvl="1" indent="-285750">
              <a:buFont typeface="Arial"/>
              <a:buChar char="•"/>
            </a:pPr>
            <a:endParaRPr lang="es-MX" sz="1270" dirty="0">
              <a:latin typeface="Arial" charset="0"/>
              <a:cs typeface="Arial" charset="0"/>
            </a:endParaRPr>
          </a:p>
          <a:p>
            <a:r>
              <a:rPr lang="es-MX" sz="1400" dirty="0">
                <a:latin typeface="Arial" charset="0"/>
                <a:cs typeface="Arial" charset="0"/>
              </a:rPr>
              <a:t>50% of all courses are taught by Full Time </a:t>
            </a:r>
            <a:r>
              <a:rPr lang="en-US" sz="1400" dirty="0">
                <a:latin typeface="Arial" charset="0"/>
                <a:cs typeface="Arial" charset="0"/>
              </a:rPr>
              <a:t>Faculty</a:t>
            </a:r>
          </a:p>
          <a:p>
            <a:endParaRPr lang="es-MX" sz="1270" dirty="0">
              <a:latin typeface="Arial" charset="0"/>
              <a:cs typeface="Arial" charset="0"/>
            </a:endParaRPr>
          </a:p>
          <a:p>
            <a:r>
              <a:rPr lang="en-US" sz="1400" dirty="0">
                <a:latin typeface="Arial" charset="0"/>
                <a:cs typeface="Arial" charset="0"/>
              </a:rPr>
              <a:t>More than 400 public and private sector experts as adjunct faculty</a:t>
            </a:r>
          </a:p>
          <a:p>
            <a:endParaRPr lang="en-US" sz="127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400" dirty="0">
                <a:latin typeface="Arial" charset="0"/>
                <a:cs typeface="Arial" charset="0"/>
              </a:rPr>
              <a:t>Average students per class: 27.4 </a:t>
            </a:r>
          </a:p>
          <a:p>
            <a:pPr>
              <a:defRPr/>
            </a:pPr>
            <a:endParaRPr lang="en-US" altLang="es-MX" sz="127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Average teaching load per year: 4.5 courses </a:t>
            </a:r>
          </a:p>
          <a:p>
            <a:r>
              <a:rPr lang="en-US" altLang="es-MX" sz="1270" dirty="0">
                <a:latin typeface="Arial" charset="0"/>
                <a:cs typeface="Arial" charset="0"/>
              </a:rPr>
              <a:t>	</a:t>
            </a:r>
            <a:r>
              <a:rPr lang="en-US" altLang="es-MX" sz="1270" dirty="0">
                <a:solidFill>
                  <a:srgbClr val="006A4C"/>
                </a:solidFill>
                <a:latin typeface="Arial" charset="0"/>
                <a:cs typeface="Arial" charset="0"/>
              </a:rPr>
              <a:t>Classes taught by scholars connecting 	research and education</a:t>
            </a:r>
          </a:p>
          <a:p>
            <a:pPr>
              <a:defRPr/>
            </a:pPr>
            <a:endParaRPr lang="en-US" sz="1270" dirty="0">
              <a:latin typeface="Arial" charset="0"/>
              <a:cs typeface="Arial" charset="0"/>
            </a:endParaRPr>
          </a:p>
          <a:p>
            <a:endParaRPr lang="en-US" sz="1270" dirty="0">
              <a:latin typeface="Arial" charset="0"/>
              <a:cs typeface="Arial" charset="0"/>
            </a:endParaRPr>
          </a:p>
        </p:txBody>
      </p:sp>
      <p:sp>
        <p:nvSpPr>
          <p:cNvPr id="14347" name="Rectangle 3"/>
          <p:cNvSpPr>
            <a:spLocks noChangeArrowheads="1"/>
          </p:cNvSpPr>
          <p:nvPr/>
        </p:nvSpPr>
        <p:spPr bwMode="auto">
          <a:xfrm>
            <a:off x="4968558" y="3289618"/>
            <a:ext cx="3519487" cy="10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endParaRPr lang="es-MX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51" name="Imagen 1" descr="facultad-p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6141"/>
            <a:ext cx="93218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4790280" y="3592933"/>
            <a:ext cx="3812540" cy="40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1" tIns="47531" rIns="95061" bIns="47531"/>
          <a:lstStyle/>
          <a:p>
            <a:r>
              <a:rPr lang="en-US" sz="1600" b="1" dirty="0">
                <a:solidFill>
                  <a:srgbClr val="006A4C"/>
                </a:solidFill>
              </a:rPr>
              <a:t>Scopus  - Web of Science Indexed Journals</a:t>
            </a:r>
            <a:r>
              <a:rPr lang="en-US" sz="1600" b="1" dirty="0">
                <a:solidFill>
                  <a:srgbClr val="006A4C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10" name="Rectángulo 1">
            <a:extLst>
              <a:ext uri="{FF2B5EF4-FFF2-40B4-BE49-F238E27FC236}">
                <a16:creationId xmlns:a16="http://schemas.microsoft.com/office/drawing/2014/main" id="{261E5DAE-DB17-47FC-912A-61C9F4FD2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386" y="261938"/>
            <a:ext cx="2087114" cy="4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61" tIns="47531" rIns="95061" bIns="47531">
            <a:spAutoFit/>
          </a:bodyPr>
          <a:lstStyle/>
          <a:p>
            <a:pPr marL="303213" indent="-303213" algn="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_tradnl" sz="2100" b="1" dirty="0">
                <a:solidFill>
                  <a:srgbClr val="00482D"/>
                </a:solidFill>
                <a:latin typeface="Arial" charset="0"/>
                <a:cs typeface="Arial" charset="0"/>
              </a:rPr>
              <a:t>OUR FACULTY</a:t>
            </a:r>
            <a:endParaRPr lang="en-US" sz="2100" b="1" dirty="0">
              <a:solidFill>
                <a:srgbClr val="00482D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9CF66E4-59BF-B142-99D7-7CC2E29DB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990" y="-102870"/>
            <a:ext cx="7440929" cy="8069579"/>
          </a:xfrm>
          <a:noFill/>
        </p:spPr>
      </p:pic>
    </p:spTree>
    <p:extLst>
      <p:ext uri="{BB962C8B-B14F-4D97-AF65-F5344CB8AC3E}">
        <p14:creationId xmlns:p14="http://schemas.microsoft.com/office/powerpoint/2010/main" val="357310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727DEEB-5993-1743-B638-8FE84CAAC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" y="754380"/>
            <a:ext cx="9137650" cy="6194322"/>
          </a:xfrm>
          <a:noFill/>
        </p:spPr>
      </p:pic>
    </p:spTree>
    <p:extLst>
      <p:ext uri="{BB962C8B-B14F-4D97-AF65-F5344CB8AC3E}">
        <p14:creationId xmlns:p14="http://schemas.microsoft.com/office/powerpoint/2010/main" val="1280570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10019</TotalTime>
  <Words>437</Words>
  <Application>Microsoft Macintosh PowerPoint</Application>
  <PresentationFormat>Personalizado</PresentationFormat>
  <Paragraphs>97</Paragraphs>
  <Slides>11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Wingdings</vt:lpstr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itam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itam itam</dc:creator>
  <cp:lastModifiedBy>Microsoft Office User</cp:lastModifiedBy>
  <cp:revision>623</cp:revision>
  <cp:lastPrinted>2018-10-11T22:06:39Z</cp:lastPrinted>
  <dcterms:created xsi:type="dcterms:W3CDTF">2015-03-19T22:25:35Z</dcterms:created>
  <dcterms:modified xsi:type="dcterms:W3CDTF">2022-02-10T13:54:47Z</dcterms:modified>
</cp:coreProperties>
</file>